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59" r:id="rId3"/>
    <p:sldId id="297" r:id="rId4"/>
    <p:sldId id="260" r:id="rId5"/>
    <p:sldId id="256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65" r:id="rId15"/>
    <p:sldId id="271" r:id="rId16"/>
    <p:sldId id="272" r:id="rId17"/>
    <p:sldId id="273" r:id="rId18"/>
    <p:sldId id="275" r:id="rId19"/>
    <p:sldId id="274" r:id="rId20"/>
    <p:sldId id="276" r:id="rId21"/>
    <p:sldId id="266" r:id="rId22"/>
    <p:sldId id="277" r:id="rId23"/>
    <p:sldId id="278" r:id="rId24"/>
    <p:sldId id="279" r:id="rId25"/>
    <p:sldId id="280" r:id="rId26"/>
    <p:sldId id="294" r:id="rId27"/>
    <p:sldId id="281" r:id="rId28"/>
    <p:sldId id="282" r:id="rId29"/>
    <p:sldId id="296" r:id="rId30"/>
    <p:sldId id="284" r:id="rId31"/>
    <p:sldId id="287" r:id="rId32"/>
    <p:sldId id="295" r:id="rId33"/>
    <p:sldId id="286" r:id="rId34"/>
    <p:sldId id="285" r:id="rId35"/>
    <p:sldId id="288" r:id="rId36"/>
    <p:sldId id="290" r:id="rId37"/>
    <p:sldId id="289" r:id="rId38"/>
    <p:sldId id="291" r:id="rId39"/>
    <p:sldId id="292" r:id="rId40"/>
    <p:sldId id="293" r:id="rId41"/>
    <p:sldId id="257" r:id="rId42"/>
  </p:sldIdLst>
  <p:sldSz cx="9144000" cy="6858000" type="screen4x3"/>
  <p:notesSz cx="6858000" cy="9144000"/>
  <p:embeddedFontLst>
    <p:embeddedFont>
      <p:font typeface="Calibri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A02"/>
    <a:srgbClr val="4920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3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0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88EE1-38BD-4F91-9B60-EAFF4D406D91}" type="datetimeFigureOut">
              <a:rPr lang="en-US" smtClean="0"/>
              <a:pPr/>
              <a:t>10/11/2010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444FE-70F0-4838-92E8-0598514972C6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71487"/>
            <a:ext cx="714375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May 2, 1986: Delivery Day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57166"/>
            <a:ext cx="714375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1988: Vacation in Kelowna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57166"/>
            <a:ext cx="71437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1992: Hail damages the car, repainted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357166"/>
            <a:ext cx="71437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1992: Myself and my uncle relax in Banff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0919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Fast Forward</a:t>
            </a:r>
            <a:endParaRPr lang="en-CA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9794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Part </a:t>
            </a:r>
            <a:r>
              <a:rPr lang="en-CA" sz="2800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Three</a:t>
            </a:r>
            <a:endParaRPr lang="en-CA" sz="2800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December, 2004: Second Delivery Day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500042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Before: A bit of dirt and grease to be cleaned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500042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Before: Decent condition, but dirty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500042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0919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So What’s Wrong?</a:t>
            </a:r>
            <a:endParaRPr lang="en-CA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9794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Part </a:t>
            </a:r>
            <a:r>
              <a:rPr lang="en-CA" sz="2800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Four</a:t>
            </a:r>
            <a:endParaRPr lang="en-CA" sz="2800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Rust is by far the number one concern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428604"/>
            <a:ext cx="6429420" cy="482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24433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Brushing the </a:t>
            </a:r>
            <a:r>
              <a:rPr lang="en-CA" dirty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S</a:t>
            </a:r>
            <a:r>
              <a:rPr lang="en-CA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urface of an Obsession</a:t>
            </a:r>
            <a:endParaRPr lang="en-CA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428605"/>
            <a:ext cx="6429420" cy="482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Quarter panel rust is extremely costly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0919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Pictures Say a Thousand Words</a:t>
            </a:r>
            <a:endParaRPr lang="en-CA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9794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Part </a:t>
            </a:r>
            <a:r>
              <a:rPr lang="en-CA" sz="2800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Five</a:t>
            </a:r>
            <a:endParaRPr lang="en-CA" sz="2800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2087" y="428604"/>
            <a:ext cx="6419827" cy="481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Some things can be cleaned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9223" y="428604"/>
            <a:ext cx="6405554" cy="480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Others require replacement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047" y="428604"/>
            <a:ext cx="638179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New quarter panels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9223" y="428604"/>
            <a:ext cx="6405554" cy="480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New hood panel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06" y="428603"/>
            <a:ext cx="6429388" cy="482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New factory windshield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03" y="428604"/>
            <a:ext cx="6381795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New trim and wipers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070" y="452376"/>
            <a:ext cx="7143861" cy="476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New lights, bumpers, and decals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381" y="428603"/>
            <a:ext cx="7215238" cy="481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New roadside tool kit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yota Corolla.png"/>
          <p:cNvPicPr>
            <a:picLocks noChangeAspect="1"/>
          </p:cNvPicPr>
          <p:nvPr/>
        </p:nvPicPr>
        <p:blipFill>
          <a:blip r:embed="rId2">
            <a:lum bright="-31000"/>
          </a:blip>
          <a:stretch>
            <a:fillRect/>
          </a:stretch>
        </p:blipFill>
        <p:spPr>
          <a:xfrm>
            <a:off x="2382060" y="3071810"/>
            <a:ext cx="4379881" cy="6429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411" y="428604"/>
            <a:ext cx="7215178" cy="481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Including tire pressure gauge and flashlight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5400" y="428604"/>
            <a:ext cx="6453201" cy="483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New suspension mounts and links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New factory exhaust tip and shift boot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428603"/>
            <a:ext cx="6429420" cy="482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0919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Changing Focus</a:t>
            </a:r>
            <a:endParaRPr lang="en-CA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9794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Part </a:t>
            </a:r>
            <a:r>
              <a:rPr lang="en-CA" sz="2800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Six</a:t>
            </a:r>
            <a:endParaRPr lang="en-CA" sz="2800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428604"/>
            <a:ext cx="6429420" cy="482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Rebuilt a supercharged engine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428604"/>
            <a:ext cx="6429420" cy="482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Converting/building engine wiring harness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07" y="428603"/>
            <a:ext cx="6429387" cy="482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Completed engine wiring harness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06" y="428604"/>
            <a:ext cx="6429388" cy="482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Supercharged engine installed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5400" y="428604"/>
            <a:ext cx="6453201" cy="48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TRD Japan Street Springs and Shocks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494" y="428604"/>
            <a:ext cx="6477013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TRD Japan Suspension Bushing Set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0919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W</a:t>
            </a:r>
            <a:r>
              <a:rPr lang="en-CA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hy a Corolla?</a:t>
            </a:r>
            <a:endParaRPr lang="en-CA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9794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Part One</a:t>
            </a:r>
            <a:endParaRPr lang="en-CA" sz="2800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6143596"/>
            <a:ext cx="9144000" cy="714404"/>
            <a:chOff x="0" y="6143596"/>
            <a:chExt cx="9144000" cy="714404"/>
          </a:xfrm>
        </p:grpSpPr>
        <p:sp>
          <p:nvSpPr>
            <p:cNvPr id="7" name="Freeform 6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 descr="Toyota Coroll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0" y="54292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>
                  <a:lumMod val="75000"/>
                  <a:lumOff val="25000"/>
                </a:schemeClr>
              </a:buClr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Installed brake and suspension upgrades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9271" y="428604"/>
            <a:ext cx="3725459" cy="496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yota Corolla.png"/>
          <p:cNvPicPr>
            <a:picLocks noChangeAspect="1"/>
          </p:cNvPicPr>
          <p:nvPr/>
        </p:nvPicPr>
        <p:blipFill>
          <a:blip r:embed="rId2">
            <a:lum bright="-31000"/>
          </a:blip>
          <a:stretch>
            <a:fillRect/>
          </a:stretch>
        </p:blipFill>
        <p:spPr>
          <a:xfrm>
            <a:off x="2382060" y="3071810"/>
            <a:ext cx="4379881" cy="6429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857232"/>
            <a:ext cx="9144000" cy="6000768"/>
            <a:chOff x="0" y="857232"/>
            <a:chExt cx="9144000" cy="6000768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H="1">
              <a:off x="4157296" y="1271937"/>
              <a:ext cx="830997" cy="158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Picture 4" descr="Toyota Coroll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883491"/>
              <a:ext cx="9072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 smtClean="0">
                  <a:solidFill>
                    <a:schemeClr val="bg1"/>
                  </a:solidFill>
                  <a:latin typeface="Alwyn" pitchFamily="50" charset="0"/>
                </a:rPr>
                <a:t>Project    Corolla</a:t>
              </a:r>
              <a:endParaRPr lang="en-CA" sz="4800" dirty="0">
                <a:solidFill>
                  <a:schemeClr val="bg1"/>
                </a:solidFill>
                <a:latin typeface="Alwyn" pitchFamily="50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65672" y="1702346"/>
              <a:ext cx="3612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brushing the surface of an obsession</a:t>
              </a:r>
              <a:endParaRPr lang="en-CA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42910" y="2639793"/>
            <a:ext cx="7943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So what is so special about this Corolla?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6757" y="3788166"/>
            <a:ext cx="67585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Last rear wheel drive Corolla produced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First mass-produced 4-valve per cylinder engine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Advanced (at the time) multiport fuel injection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Four-wheel disc brakes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Very lightweight and fun to drive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857232"/>
            <a:ext cx="9144000" cy="6000768"/>
            <a:chOff x="0" y="857232"/>
            <a:chExt cx="9144000" cy="6000768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H="1">
              <a:off x="4157296" y="1271937"/>
              <a:ext cx="830997" cy="158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Picture 4" descr="Toyota Coroll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883491"/>
              <a:ext cx="9072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 smtClean="0">
                  <a:solidFill>
                    <a:schemeClr val="bg1"/>
                  </a:solidFill>
                  <a:latin typeface="Alwyn" pitchFamily="50" charset="0"/>
                </a:rPr>
                <a:t>Project    Corolla</a:t>
              </a:r>
              <a:endParaRPr lang="en-CA" sz="4800" dirty="0">
                <a:solidFill>
                  <a:schemeClr val="bg1"/>
                </a:solidFill>
                <a:latin typeface="Alwyn" pitchFamily="50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65672" y="1702346"/>
              <a:ext cx="3612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brushing the surface of an obsession</a:t>
              </a:r>
              <a:endParaRPr lang="en-CA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02140" y="2639793"/>
            <a:ext cx="6939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Why does it mean so much to me?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6757" y="3788166"/>
            <a:ext cx="57182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Uncle bought car brand new in 1986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Large sentimental value attached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Always wanted car since childhood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Six years of restoration and modification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857232"/>
            <a:ext cx="9144000" cy="6000768"/>
            <a:chOff x="0" y="857232"/>
            <a:chExt cx="9144000" cy="6000768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H="1">
              <a:off x="4157296" y="1271937"/>
              <a:ext cx="830997" cy="158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Picture 4" descr="Toyota Coroll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883491"/>
              <a:ext cx="9072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 smtClean="0">
                  <a:solidFill>
                    <a:schemeClr val="bg1"/>
                  </a:solidFill>
                  <a:latin typeface="Alwyn" pitchFamily="50" charset="0"/>
                </a:rPr>
                <a:t>Project    Corolla</a:t>
              </a:r>
              <a:endParaRPr lang="en-CA" sz="4800" dirty="0">
                <a:solidFill>
                  <a:schemeClr val="bg1"/>
                </a:solidFill>
                <a:latin typeface="Alwyn" pitchFamily="50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65672" y="1702346"/>
              <a:ext cx="3612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brushing the surface of an obsession</a:t>
              </a:r>
              <a:endParaRPr lang="en-CA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0612" y="2639793"/>
            <a:ext cx="6862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What are the goals of the project?</a:t>
            </a:r>
            <a:endParaRPr lang="en-CA" sz="36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6757" y="3788166"/>
            <a:ext cx="60228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Restore and repair rust and wear damage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Modernize the vehicle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Install missing features and options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Increase vehicle performance and handling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Stay true to the original vehicle design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/>
          <p:nvPr/>
        </p:nvGrpSpPr>
        <p:grpSpPr>
          <a:xfrm>
            <a:off x="0" y="857232"/>
            <a:ext cx="9144000" cy="6000768"/>
            <a:chOff x="0" y="857232"/>
            <a:chExt cx="9144000" cy="6000768"/>
          </a:xfrm>
        </p:grpSpPr>
        <p:cxnSp>
          <p:nvCxnSpPr>
            <p:cNvPr id="12" name="Straight Connector 11"/>
            <p:cNvCxnSpPr/>
            <p:nvPr/>
          </p:nvCxnSpPr>
          <p:spPr>
            <a:xfrm rot="16200000" flipH="1">
              <a:off x="4157296" y="1271937"/>
              <a:ext cx="830997" cy="158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0" y="6143596"/>
              <a:ext cx="9144000" cy="714404"/>
            </a:xfrm>
            <a:custGeom>
              <a:avLst/>
              <a:gdLst>
                <a:gd name="connsiteX0" fmla="*/ 0 w 9144000"/>
                <a:gd name="connsiteY0" fmla="*/ 0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0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1071570 h 1071570"/>
                <a:gd name="connsiteX3" fmla="*/ 0 w 9144000"/>
                <a:gd name="connsiteY3" fmla="*/ 1071570 h 1071570"/>
                <a:gd name="connsiteX4" fmla="*/ 0 w 9144000"/>
                <a:gd name="connsiteY4" fmla="*/ 857232 h 1071570"/>
                <a:gd name="connsiteX0" fmla="*/ 0 w 9144000"/>
                <a:gd name="connsiteY0" fmla="*/ 857232 h 1071570"/>
                <a:gd name="connsiteX1" fmla="*/ 9144000 w 9144000"/>
                <a:gd name="connsiteY1" fmla="*/ 0 h 1071570"/>
                <a:gd name="connsiteX2" fmla="*/ 9144000 w 9144000"/>
                <a:gd name="connsiteY2" fmla="*/ 723539 h 1071570"/>
                <a:gd name="connsiteX3" fmla="*/ 9144000 w 9144000"/>
                <a:gd name="connsiteY3" fmla="*/ 1071570 h 1071570"/>
                <a:gd name="connsiteX4" fmla="*/ 0 w 9144000"/>
                <a:gd name="connsiteY4" fmla="*/ 1071570 h 1071570"/>
                <a:gd name="connsiteX5" fmla="*/ 0 w 9144000"/>
                <a:gd name="connsiteY5" fmla="*/ 857232 h 1071570"/>
                <a:gd name="connsiteX0" fmla="*/ 0 w 9144000"/>
                <a:gd name="connsiteY0" fmla="*/ 500066 h 714404"/>
                <a:gd name="connsiteX1" fmla="*/ 9144000 w 9144000"/>
                <a:gd name="connsiteY1" fmla="*/ 0 h 714404"/>
                <a:gd name="connsiteX2" fmla="*/ 9144000 w 9144000"/>
                <a:gd name="connsiteY2" fmla="*/ 366373 h 714404"/>
                <a:gd name="connsiteX3" fmla="*/ 9144000 w 9144000"/>
                <a:gd name="connsiteY3" fmla="*/ 714404 h 714404"/>
                <a:gd name="connsiteX4" fmla="*/ 0 w 9144000"/>
                <a:gd name="connsiteY4" fmla="*/ 714404 h 714404"/>
                <a:gd name="connsiteX5" fmla="*/ 0 w 9144000"/>
                <a:gd name="connsiteY5" fmla="*/ 500066 h 7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0" h="714404">
                  <a:moveTo>
                    <a:pt x="0" y="500066"/>
                  </a:moveTo>
                  <a:lnTo>
                    <a:pt x="9144000" y="0"/>
                  </a:lnTo>
                  <a:lnTo>
                    <a:pt x="9144000" y="366373"/>
                  </a:lnTo>
                  <a:lnTo>
                    <a:pt x="9144000" y="714404"/>
                  </a:lnTo>
                  <a:lnTo>
                    <a:pt x="0" y="714404"/>
                  </a:lnTo>
                  <a:lnTo>
                    <a:pt x="0" y="50006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Picture 4" descr="Toyota Coroll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4118" y="6215082"/>
              <a:ext cx="4379881" cy="64291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883491"/>
              <a:ext cx="9072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 smtClean="0">
                  <a:solidFill>
                    <a:schemeClr val="bg1"/>
                  </a:solidFill>
                  <a:latin typeface="Alwyn" pitchFamily="50" charset="0"/>
                </a:rPr>
                <a:t>Project    Corolla</a:t>
              </a:r>
              <a:endParaRPr lang="en-CA" sz="4800" dirty="0">
                <a:solidFill>
                  <a:schemeClr val="bg1"/>
                </a:solidFill>
                <a:latin typeface="Alwyn" pitchFamily="50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65672" y="1702346"/>
              <a:ext cx="3612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brushing the surface of an obsession</a:t>
              </a:r>
              <a:endParaRPr lang="en-CA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0612" y="2639793"/>
            <a:ext cx="6862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What are the goals of the project?</a:t>
            </a:r>
            <a:endParaRPr lang="en-CA" sz="36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56757" y="3788166"/>
            <a:ext cx="60228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Restore and repair rust and wear damage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Modernize the vehicle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Install missing features and options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Increase vehicle performance and handling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 </a:t>
            </a:r>
            <a:r>
              <a:rPr lang="en-CA" sz="2400" dirty="0" smtClean="0">
                <a:solidFill>
                  <a:schemeClr val="bg1">
                    <a:lumMod val="75000"/>
                  </a:schemeClr>
                </a:solidFill>
                <a:latin typeface="Alwyn" pitchFamily="50" charset="0"/>
              </a:rPr>
              <a:t>Stay true to the original vehicle design</a:t>
            </a:r>
            <a:endParaRPr lang="en-CA" sz="2400" dirty="0" smtClean="0">
              <a:solidFill>
                <a:schemeClr val="bg1">
                  <a:lumMod val="75000"/>
                </a:schemeClr>
              </a:solidFill>
              <a:latin typeface="Alwyn" pitchFamily="50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0919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Twenty-Four Years Ago</a:t>
            </a:r>
            <a:endParaRPr lang="en-CA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9794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Part </a:t>
            </a:r>
            <a:r>
              <a:rPr lang="en-CA" sz="2800" dirty="0" smtClean="0">
                <a:solidFill>
                  <a:schemeClr val="bg1">
                    <a:lumMod val="75000"/>
                  </a:schemeClr>
                </a:solidFill>
                <a:latin typeface="Trajan Pro" pitchFamily="18" charset="0"/>
              </a:rPr>
              <a:t>Two</a:t>
            </a:r>
            <a:endParaRPr lang="en-CA" sz="2800" dirty="0">
              <a:solidFill>
                <a:schemeClr val="bg1">
                  <a:lumMod val="75000"/>
                </a:schemeClr>
              </a:solidFill>
              <a:latin typeface="Trajan Pro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3183</TotalTime>
  <Words>378</Words>
  <Application>Microsoft Office PowerPoint</Application>
  <PresentationFormat>On-screen Show (4:3)</PresentationFormat>
  <Paragraphs>71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Trajan Pro</vt:lpstr>
      <vt:lpstr>Calibri</vt:lpstr>
      <vt:lpstr>Alwyn</vt:lpstr>
      <vt:lpstr>Wingdings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 Lange</dc:creator>
  <cp:lastModifiedBy>Jeff Lange</cp:lastModifiedBy>
  <cp:revision>136</cp:revision>
  <dcterms:created xsi:type="dcterms:W3CDTF">2010-10-07T01:18:14Z</dcterms:created>
  <dcterms:modified xsi:type="dcterms:W3CDTF">2010-10-13T04:47:57Z</dcterms:modified>
</cp:coreProperties>
</file>